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7" r:id="rId2"/>
    <p:sldId id="326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98" r:id="rId24"/>
    <p:sldId id="300" r:id="rId25"/>
    <p:sldId id="302" r:id="rId26"/>
    <p:sldId id="303" r:id="rId27"/>
    <p:sldId id="270" r:id="rId28"/>
    <p:sldId id="29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B1A08-EC56-4549-94B4-BDEC5FA2EEE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01ED-EDFB-45C4-8DA6-AFDAAD19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768DDC-92B1-4AAA-97D3-37A09F15BA8D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2C916F-C443-481A-9F51-4D784DE845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n.yandex.ru/count/WtmejI_zO4y3bHi012zqJSfFP-up6mK0JmGnwUjoO000000uWlafiFsLeI200Rd8YJ280V6Lbifla06IdQgOpe20W0AO0PATgfXEe07gdAW1wfogc4wu0Vo0diqXm042s07IvTYO0U01hFoUbm7e0Vm35PW2ulUq6A02vhJN5xa2gRbyV2Ptflhm0gsQjAe7q0M00vJ6zh4CY0FvkUh819W3hDpz0_W4ouerY0N2aI-G1SkADQ05zfWGg0Mulmsm1RY_3RW5kByDm0Nts1_81RQ72D05nBG6eCcwhGC3W8uGyHmt1Brjg_ZiJxMV6RW7W0N2izh0jMef1CpwFyaggWiGge4ba6sh003Ad3QGiR_e2yAHB_0B2uWCakFUlW7e39i6c0sEr6lW3OA0W8644F8D96KqCs9YCZHXBMLXPMKjD3XZP2rXPJ1ZBJ0oCZbYOcGrPcOmOO8E934sE316HJCvBJX2D4OjD3KvGYquDpH6BJavDJOvHJ0qDqCqWu2wX96Unvi4e0x0X3tjrkB-_gdjpnc04Edmr1p1i13G4CANhr_u40EO4UpW1g6vb9Q_vWpW4Ss9s07e4TEYailmWENE7csrG2nLntQ5jDW_wHBoBP6Uka4p0_0I_pAO4mAe4uVKnxJwfQ_W4xY_3OWKoA2ra8Rzqk-10Q0KkByDg1JBYZMm59c0nmAu5DZXO-JRvKdO5FITve86u1G1w1IC0iWLoBZhsjO6q1NqdUQ21jWLmOhsxAEFlFnZy9WMq8_0-WMW5j2wk8C6i1RQ1CaMq1QIuzw-0O4Nc1U6dVmhg1S9k1S1m1Ur4jWNm8Gzw1S3cHYW60Mm6CszouC6k1Wwq1WX-1YBojE7lONycgW1W1cmzBZYqBsHkI296Hqla1a1e1c80R0Pk1d___y1m1c6rygjaUFUdNBI6H9vOM9pNtDbSdPbSYzoDJ4sBJ7W6Gde6TW5y1ci0e4Q__z3ihRwmIAG6e20WO20W810c1gJkowm6kJdYOkuzAtWRhWQ0IKWKGI6KSe866HAiS479XwOEigP_L4iIZ0XaNGCkRMsDeLG338UFlbh8SGXHrZtGmPjavjvC5TfbmkqAP9jiChzutOi7KvRTDBfRLx2QZtty9Di3LbEgmipMiP-LyfY9HlsPNu56V7KzlUZBrkoTI1uN-DnES_3PGf18UkeRHyU~1?stat-id=21&amp;test-tag=24739301089025&amp;format-type=119&amp;actual-format=78&amp;pcodever=14381&amp;banner-test-tags=eyI3MjA1NzYwNDUzMjQyMjQ3MyI6IjU3MzYwIn0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psychiatri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treatment/psychological-consultation/psychologist" TargetMode="External"/><Relationship Id="rId3" Type="http://schemas.openxmlformats.org/officeDocument/2006/relationships/hyperlink" Target="https://www.krasotaimedicina.ru/diseases/narcologic/alcoholism" TargetMode="External"/><Relationship Id="rId7" Type="http://schemas.openxmlformats.org/officeDocument/2006/relationships/hyperlink" Target="https://www.krasotaimedicina.ru/treatment/psychotherapeutic-consultation/psychotherapist" TargetMode="External"/><Relationship Id="rId2" Type="http://schemas.openxmlformats.org/officeDocument/2006/relationships/hyperlink" Target="https://www.krasotaimedicina.ru/diseases/psychiatric/suic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treatment/psychiatric-consultation/psychiatrist" TargetMode="External"/><Relationship Id="rId5" Type="http://schemas.openxmlformats.org/officeDocument/2006/relationships/hyperlink" Target="https://www.krasotaimedicina.ru/diseases/narcologic/toxicomania" TargetMode="External"/><Relationship Id="rId4" Type="http://schemas.openxmlformats.org/officeDocument/2006/relationships/hyperlink" Target="https://www.krasotaimedicina.ru/diseases/narcologic/narcomani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krasotaimedicina.ru/diseases/psychiatric/chronic-stres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uicid.ru/" TargetMode="External"/><Relationship Id="rId2" Type="http://schemas.openxmlformats.org/officeDocument/2006/relationships/hyperlink" Target="http://www.pobedis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" TargetMode="External"/><Relationship Id="rId5" Type="http://schemas.openxmlformats.org/officeDocument/2006/relationships/hyperlink" Target="http://www.crisis-center.mya5.ru/" TargetMode="External"/><Relationship Id="rId4" Type="http://schemas.openxmlformats.org/officeDocument/2006/relationships/hyperlink" Target="http://www.&#1090;&#1074;&#1086;&#1103;&#1090;&#1077;&#1088;&#1088;&#1080;&#1090;&#1086;&#1088;&#1080;&#1103;.&#1086;&#1085;&#1083;&#1072;&#1081;&#1085;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357298"/>
            <a:ext cx="5286412" cy="35004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0"/>
            <a:ext cx="4786346" cy="5929354"/>
          </a:xfrm>
        </p:spPr>
        <p:txBody>
          <a:bodyPr>
            <a:noAutofit/>
          </a:bodyPr>
          <a:lstStyle/>
          <a:p>
            <a:endParaRPr lang="ru-RU" sz="4000" b="1" dirty="0" smtClean="0"/>
          </a:p>
          <a:p>
            <a:pPr algn="ctr"/>
            <a:r>
              <a:rPr lang="ru-RU" sz="3200" b="1" dirty="0" smtClean="0"/>
              <a:t>Профилактика стрессов и привитие навыков по </a:t>
            </a:r>
            <a:r>
              <a:rPr lang="ru-RU" sz="3200" b="1" dirty="0" err="1" smtClean="0"/>
              <a:t>стрессоустойчивости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r>
              <a:rPr lang="ru-RU" sz="1400" b="1" dirty="0" smtClean="0"/>
              <a:t>Главный внештатный специалист по медицинской психологии Министерства здравоохранения Забайкальского края</a:t>
            </a:r>
          </a:p>
          <a:p>
            <a:r>
              <a:rPr lang="ru-RU" sz="1400" b="1" dirty="0" smtClean="0"/>
              <a:t>Медицинский психолог</a:t>
            </a:r>
          </a:p>
          <a:p>
            <a:r>
              <a:rPr lang="ru-RU" sz="1400" b="1" dirty="0" smtClean="0"/>
              <a:t> ГКУЗ ККПБ </a:t>
            </a:r>
            <a:r>
              <a:rPr lang="ru-RU" sz="1400" b="1" dirty="0" err="1" smtClean="0"/>
              <a:t>им.В.Х.Кандинского</a:t>
            </a:r>
            <a:endParaRPr lang="ru-RU" sz="1400" b="1" dirty="0" smtClean="0"/>
          </a:p>
          <a:p>
            <a:r>
              <a:rPr lang="ru-RU" sz="1400" b="1" dirty="0" smtClean="0"/>
              <a:t> Костенко Тамара Алексеевна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59B0AD80-7B12-462B-8E93-4613650B3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581128"/>
            <a:ext cx="6838025" cy="18722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7471B9-5AB3-4043-AFEE-765A7F61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8280920" cy="4752528"/>
          </a:xfrm>
        </p:spPr>
        <p:txBody>
          <a:bodyPr>
            <a:normAutofit/>
          </a:bodyPr>
          <a:lstStyle/>
          <a:p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Шаг 2. Оценка уровня напряжения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Чтобы оценить уровень напряжения, вам необходимо сфокусироваться на разнице между эмоциями, которые: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вы испытываете в момент обдумывания проблемы;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вы ощутите, когда проблема разрешится.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Дышите медленно и глубоко, постепенно погружаясь в некое подобие транса. В таком состоянии вам будет легче определить уровень напряжения.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/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Шаг 3. Выплеск эмоций на бумагу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А теперь возьмите ручку, лист бумаги и начинайте, не задумываясь ни о чем постороннем, быстро и резко рисовать линии. Они должны покрыть всю площадь листа, как будто вы заявляете всему миру свои права на существование и все самое лучшее.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  <a:t>Нет абсолютно никаких ограничений! Вы можете рисовать так, как этого требует душа. Линии, которые вы нарисовали, станут основой для создания новых нейронных связей.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Helvetica Neue"/>
              </a:rPr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23388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CE1BE4-5DFC-41E6-8355-CA3F27A3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3427027" cy="3880773"/>
          </a:xfrm>
        </p:spPr>
        <p:txBody>
          <a:bodyPr>
            <a:noAutofit/>
          </a:bodyPr>
          <a:lstStyle/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>Ищите на своем рисунке углы и сглаживайте их. При этом вы можете ощущать внутреннее сопротивление, проживать целую гамму различных чувств. Главное – не останавливайтесь и продолжайте работать над сглаживанием.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>На этом этапе происходит снятие психологических ограничений. Основная задача – снова стать целостной личностью, вернуть себе внутреннюю гармонию и привести в порядок мысли. Если большую часть времени, сглаживая острые углы, вы испытывали негативные эмоции, то в конце этой работы вы почувствуете удовлетворение.</a:t>
            </a:r>
          </a:p>
          <a:p>
            <a: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  <a:t/>
            </a:r>
            <a:br>
              <a:rPr lang="ru-RU" sz="1400" b="0" i="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sz="1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  <a:t/>
            </a:r>
            <a:br>
              <a:rPr lang="ru-RU" sz="1400" b="0" i="0" u="none" strike="noStrike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2"/>
              </a:rPr>
            </a:b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AA8DDB-FD02-463D-A082-4AB44527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922472"/>
          </a:xfrm>
        </p:spPr>
        <p:txBody>
          <a:bodyPr>
            <a:normAutofit fontScale="9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Шаг 4. Округление острых углов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Внимательно рассмотрите свой рисунок, отмечая все круги и острые углы. Угол является символом конфликта. Другими словами, это ваш вопрос. А круг представляет собой нечто целостное. Он является ответом. Чтобы решить проблему, вам надо скруглить все углы, нарисованные вами.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BB0125-D728-43F5-9010-5B2824FBEF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750" y="1930400"/>
            <a:ext cx="3668697" cy="4568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41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5A8449-394D-4B9E-84FE-8A322DF0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19" y="2716568"/>
            <a:ext cx="4181382" cy="414143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u="sng" dirty="0">
                <a:solidFill>
                  <a:srgbClr val="000000"/>
                </a:solidFill>
                <a:effectLst/>
                <a:latin typeface="Helvetica Neue"/>
              </a:rPr>
              <a:t>Шаг 6. Синхронизация поля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Прорисовывайте через весь лист бумаги силовые линии. Они являются символами высокого напряжения. Амплитуда линий не должна быть слишком частой. Люди, которые успешно справились с этой задачей, перестают испытывать какие-либо эмоции по отношению к своей проблеме. Она перестает их интересовать.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95A4E3-B712-4309-A46B-D201AA7B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48680"/>
            <a:ext cx="4176464" cy="6600813"/>
          </a:xfrm>
        </p:spPr>
        <p:txBody>
          <a:bodyPr>
            <a:noAutofit/>
          </a:bodyPr>
          <a:lstStyle/>
          <a:p>
            <a:r>
              <a:rPr lang="ru-RU" sz="1600" b="0" u="sng" dirty="0">
                <a:solidFill>
                  <a:schemeClr val="tx1"/>
                </a:solidFill>
                <a:effectLst/>
              </a:rPr>
              <a:t>Шаг 5. Интеграция рисунка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Теперь вам необходимо объединить внутренние полости рисунка. Закрасьте те области рисунка, которые вызывают у вас позитивные эмоции. Используйте один цвет или несколько в зависимости от вашего желания. Делайте это не задумываясь, абсолютно спонтанно.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Затем сделайте так, чтобы фигура, получившаяся из закрашенных областей рисунка, полностью слилась с фоном. Это действие направлено на: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выравнивание уровня напряжения;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изменение неэффективного поведенческого шаблона;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решение беспокоящей проблемы.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>Фигура должна не только слиться с фоном, но как бы потеряться в нем. Почувствовали прилив энергии и дополнительный заряд бодрости? Значит, вы все делаете правильно! Вы уже понимаете, как надо решать вашу проблему.</a:t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r>
              <a:rPr lang="ru-RU" sz="1600" dirty="0">
                <a:solidFill>
                  <a:schemeClr val="tx1"/>
                </a:solidFill>
                <a:effectLst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91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1D5032-D86A-4CD6-AD9A-1B63C369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8576"/>
            <a:ext cx="3742939" cy="579278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Шаг 7. Вербализация проблемы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Снова оцените проблему, нарушающую качество вашей жизни, с которой вы постарались справиться с помощью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нейрографики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. Что вы чувствуете? Она продолжает вас тревожить? Или вы стали равнодушны к ней?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Помните, что перенося на бумагу графический образ проблемы, не стоит постоянно обдумывать ее решение. Проблему вы обозначили еще в начале сеанса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Helvetica Neue"/>
              </a:rPr>
              <a:t>нейрографики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 Neue"/>
              </a:rPr>
              <a:t>. Просто наслаждайтесь творческим процессом рисования. Если же рисунок, который у вас получился, визуально вам не нравится, то нарисуйте на нем еще несколько кругов. Круги выражают стремление создать гармоничный образ.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85E00B-1941-486A-835E-FA0E7855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738" y="612559"/>
            <a:ext cx="2416946" cy="1998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D8C123C-C294-476C-8141-22A6BA26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35" y="0"/>
            <a:ext cx="53401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45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9F244A-957B-40D6-8A25-0E11E8EB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Еще один верный способ избавиться от стресса после работы — это пойти на прогулку. Конечно, лучше если вы будете гулять не по шумному проспекту, а на природе. Городским жителям стоит выбраться в парк, сквер и полюбоваться природой.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E11AB-CE38-4C22-B80E-AF892AB0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Прогулка.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82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6A613B-7A85-405B-B071-DD136C4D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77881"/>
            <a:ext cx="6447501" cy="5086903"/>
          </a:xfrm>
        </p:spPr>
        <p:txBody>
          <a:bodyPr>
            <a:normAutofit/>
          </a:bodyPr>
          <a:lstStyle/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</a:t>
            </a: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ваш стресс возникает из-за контактов с другими людьми, то лучший совет — освоить навыки успешной коммуникации и делового общения. 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4F7355-4AB3-4254-89AB-D2BF4DE2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Развитие н</a:t>
            </a:r>
            <a:r>
              <a:rPr lang="ru-RU" sz="1600" b="1" dirty="0" smtClean="0">
                <a:latin typeface="Arial Black" pitchFamily="34" charset="0"/>
              </a:rPr>
              <a:t>еобходимых навыков</a:t>
            </a:r>
            <a:endParaRPr lang="ru-RU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59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2919CA-CC41-46FC-BB39-31F316DF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 сожалению, ускорение ритма жизни негативно сказывается на состоянии нервной системы работающих людей. На работе перед вами столько задач, что на их решение банально не хватает времени. Преодолеть сильный стресс, возникший из-за этого, бывает непросто.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Учитесь рационально использовать каждую свободную минуту: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Составьте план на день и не отходите от него.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Сведите личные разговоры по телефону до минимума.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 сплетничайте и не участвуйте в обсуждении сплетен. 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21B888-36F9-4DB4-B62B-1197DA03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Недостаток времени.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7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721D86-5C85-4FAF-8812-11B77475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136343"/>
            <a:ext cx="6447501" cy="490502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63BB44-F542-4690-A028-BD900BF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09601"/>
            <a:ext cx="6447501" cy="642151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0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Условия труда.</a:t>
            </a:r>
            <a:br>
              <a:rPr kumimoji="0" lang="ru-RU" sz="30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DE9D92-2D2A-489E-B887-921B23FA0A3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rcRect l="28613" r="28613"/>
          <a:stretch>
            <a:fillRect/>
          </a:stretch>
        </p:blipFill>
        <p:spPr>
          <a:xfrm>
            <a:off x="539552" y="980728"/>
            <a:ext cx="3168352" cy="29550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B653AF-E722-45A1-82BE-A770F46F4A4D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rcRect l="31901" r="31901"/>
          <a:stretch>
            <a:fillRect/>
          </a:stretch>
        </p:blipFill>
        <p:spPr>
          <a:xfrm>
            <a:off x="5364088" y="836712"/>
            <a:ext cx="3456384" cy="3067863"/>
          </a:xfrm>
          <a:prstGeom prst="rect">
            <a:avLst/>
          </a:prstGeom>
          <a:solidFill>
            <a:srgbClr val="FFFFFF">
              <a:lumMod val="85000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FDA4B9-E7F6-49EF-AD95-E36C336760DA}"/>
              </a:ext>
            </a:extLst>
          </p:cNvPr>
          <p:cNvSpPr txBox="1"/>
          <p:nvPr/>
        </p:nvSpPr>
        <p:spPr>
          <a:xfrm>
            <a:off x="251520" y="3933056"/>
            <a:ext cx="626469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Можно ввести в интерьер кабинета желтый или фиолетовый цвета, поскольку они повышают интеллектуальную активность, создают положительный эмоциональный настрой.</a:t>
            </a:r>
          </a:p>
          <a:p>
            <a:pPr marL="216000" marR="0" lvl="0" indent="-2160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CE7242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этого бывает достаточно картинки или предмета в таких тонах или просто развесить над столом листы цветной бумаги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23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8329FE-E7F4-455C-B5C5-E6210DF5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340529"/>
            <a:ext cx="7592391" cy="4700834"/>
          </a:xfrm>
        </p:spPr>
        <p:txBody>
          <a:bodyPr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 часто испытываем стресс, если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приходится иметь дело с высокой ответственностью. </a:t>
            </a:r>
          </a:p>
          <a:p>
            <a:pPr algn="just"/>
            <a:r>
              <a:rPr kumimoji="0" lang="ru-RU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Большая нагрузка.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вы трудитесь не покладая рук, если вам нужно успеть много сделать за единицу времени, при этом нет возможности даже на минутку остановиться и попить кофе, то вы уже в группе риска. Стресс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большой нагрузки способен выжимать все соки даже из самого энергичного человека.</a:t>
            </a:r>
          </a:p>
          <a:p>
            <a:pPr algn="just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причиной является высокая ответственность или большая нагрузка на работе-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задерживайтесь после рабочего дня. Вы ведь не хотите, чтобы на вас всегда навешивали дополнительные обязанности?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2EBD4-D749-4537-A074-EE1D3725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Ответственность.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184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6D30A47-D2C5-4FF2-AD0A-72308BBBD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304" y="1268760"/>
            <a:ext cx="8750191" cy="5211939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D665A7-C6F9-4B80-9081-DC4F7955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освойте техники расслабления и снятия стресса, позволяющие восстановить работу мозга.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77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Стресс – состояние организма, характеризующееся эмоциональным и физическим напряжением, вызванным воздействием различных неблагоприятных факторов.</a:t>
            </a:r>
            <a:br>
              <a:rPr lang="ru-RU" sz="2400" dirty="0" smtClean="0"/>
            </a:br>
            <a:r>
              <a:rPr lang="ru-RU" sz="2400" dirty="0" smtClean="0"/>
              <a:t>Понятие стресс подразумевает ситуацию вызывающую потребность в адаптации организма. </a:t>
            </a:r>
          </a:p>
          <a:p>
            <a:pPr algn="just"/>
            <a:r>
              <a:rPr lang="ru-RU" sz="2400" dirty="0" smtClean="0"/>
              <a:t>Существует несколько видов стресса. Обычно употребляя понятие «стресс», мы имеем в виду </a:t>
            </a:r>
            <a:r>
              <a:rPr lang="ru-RU" sz="2400" dirty="0" err="1" smtClean="0"/>
              <a:t>дистресс</a:t>
            </a:r>
            <a:r>
              <a:rPr lang="ru-RU" sz="2400" dirty="0" smtClean="0"/>
              <a:t> («чрезвычайный стресс»)– состояние которое отрицательно воздействует на организм человек. </a:t>
            </a:r>
            <a:r>
              <a:rPr lang="ru-RU" sz="2400" dirty="0" err="1" smtClean="0"/>
              <a:t>Эустресс</a:t>
            </a:r>
            <a:r>
              <a:rPr lang="ru-RU" sz="2400" dirty="0" smtClean="0"/>
              <a:t> – так называемый «полезный стресс», в результате которого повышается функциональный резерв организма, происходит его адаптация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F8C368-84BC-49F0-B757-B624C2EA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68760"/>
            <a:ext cx="5790707" cy="477260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Упражнение «Ха - дыхание"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Исходная поза - стоя, ноги на ширине плеч, руки опущены вдоль туловища. Одновременно с глубоким вдохом (по типу полного дыхания) руки медленно через стороны поднимаются вверх над головой. После этого дыхание задерживается. Затем корпус резко наклоняется вперед, руки сбрасываются вниз перед собой, и одновременно через рот делается массированный выдох. За счёт быстрого и полного выброса воздуха воспроизводится звук "ХА". Упражнение повторяется 2-3 раза.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86064-0A8F-4596-959E-982F8B8B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Сделайте с утра следующие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противострессовые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упражнения.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3F686B-45AE-4037-9652-378DB7DD79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707" y="1712892"/>
            <a:ext cx="2463490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542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25F898-936A-4886-A890-5DFC2867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5040559" cy="484461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поза - сидя, корпус выпрямлен, руки на коленях. </a:t>
            </a:r>
            <a:endParaRPr lang="en-US" cap="al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медленный вдох руки сцепляются в "замок", выворачиваются ладонями вперёд и вытягиваются над головой. При поднятых руках, высоко оттянутых вверх, осуществляется задержка дыхания. Затем вместе со сбрасыванием напряжения с плеч (корпус наклоняется вперёд, спина сгибается) производится резкий выдох через рот, руки падают на колени.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05DC4B-D3BF-4D3B-AD8B-80592948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Упражнение «Резкий выдох сидя“</a:t>
            </a:r>
            <a: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D733AC-D4E7-4D45-95C1-0D1891444B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4247" r="4247"/>
          <a:stretch>
            <a:fillRect/>
          </a:stretch>
        </p:blipFill>
        <p:spPr>
          <a:xfrm>
            <a:off x="6012160" y="1700808"/>
            <a:ext cx="2834879" cy="3703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71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9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переживании кризисной ситуации чаще всего встречаются такие реакции как: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Плач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Истероидные реакции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Нервная дрожь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Страх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Психомоторное возбуждение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Агрессивное поведение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Ступор</a:t>
            </a:r>
          </a:p>
          <a:p>
            <a:pPr marL="609600" indent="-609600" algn="just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sz="2000" b="1" smtClean="0">
                <a:latin typeface="Times New Roman" pitchFamily="18" charset="0"/>
              </a:rPr>
              <a:t>Апатия</a:t>
            </a:r>
          </a:p>
          <a:p>
            <a:pPr marL="609600" indent="-609600" algn="just" eaLnBrk="1" hangingPunct="1">
              <a:buFontTx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307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cs typeface="Times New Roman" pitchFamily="18" charset="0"/>
              </a:rPr>
              <a:t>Острые стрессовые реакции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2071678"/>
            <a:ext cx="3714807" cy="31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372672" cy="2060848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Депрессия</a:t>
            </a:r>
            <a:r>
              <a:rPr lang="ru-RU" sz="2200" dirty="0" smtClean="0">
                <a:solidFill>
                  <a:schemeClr val="tx1"/>
                </a:solidFill>
              </a:rPr>
              <a:t> – психическое расстройство, проявляющееся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устойчивым снижением настроения, двигательной заторможенностью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нарушением мышления.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Является самым распространенным</a:t>
            </a:r>
          </a:p>
          <a:p>
            <a:pPr algn="just"/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психическим расстройством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Согласно последним исследованиям, вероятность развития депрессии в течение жизни колеблется от 22 до 33%. Специалисты в области психического здоровья указывают, что эти цифры отражают только официальную статистику. Часть пациентов, страдающих данным расстройством, либо вовсе не обращаются к врачу, либо наносят первый визит специалисту только после развития вторичных и сопутствующих расстройств.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Пики заболеваемости приходятся на юношеский возраст и вторую половину жизни.</a:t>
            </a:r>
          </a:p>
          <a:p>
            <a:r>
              <a:rPr lang="ru-RU" dirty="0" smtClean="0"/>
              <a:t> Распространенность депрессии в возрасте 15-25 лет составляет 15-40%, в возрасте старше 40 лет – 10%, в возрасте старше 65 лет – 30%. </a:t>
            </a:r>
          </a:p>
          <a:p>
            <a:r>
              <a:rPr lang="ru-RU" dirty="0" smtClean="0"/>
              <a:t>Женщины страдают в полтора раза чаще мужчин.</a:t>
            </a:r>
          </a:p>
          <a:p>
            <a:pPr algn="just"/>
            <a:r>
              <a:rPr lang="ru-RU" dirty="0" smtClean="0"/>
              <a:t> Аффективное расстройство утяжеляет течение других психических расстройств и соматических заболеваний, повышает риск развития </a:t>
            </a:r>
            <a:r>
              <a:rPr lang="ru-RU" dirty="0" smtClean="0">
                <a:hlinkClick r:id="rId2"/>
              </a:rPr>
              <a:t>суицида</a:t>
            </a:r>
            <a:r>
              <a:rPr lang="ru-RU" dirty="0" smtClean="0"/>
              <a:t>, может провоцировать </a:t>
            </a:r>
            <a:r>
              <a:rPr lang="ru-RU" dirty="0" smtClean="0">
                <a:hlinkClick r:id="rId3"/>
              </a:rPr>
              <a:t>алкоголизм</a:t>
            </a:r>
            <a:r>
              <a:rPr lang="ru-RU" dirty="0" smtClean="0"/>
              <a:t>, </a:t>
            </a:r>
            <a:r>
              <a:rPr lang="ru-RU" dirty="0" smtClean="0">
                <a:hlinkClick r:id="rId4"/>
              </a:rPr>
              <a:t>наркоманию</a:t>
            </a:r>
            <a:r>
              <a:rPr lang="ru-RU" dirty="0" smtClean="0"/>
              <a:t> и </a:t>
            </a:r>
            <a:r>
              <a:rPr lang="ru-RU" dirty="0" smtClean="0">
                <a:hlinkClick r:id="rId5"/>
              </a:rPr>
              <a:t>токсикоманию</a:t>
            </a:r>
            <a:endParaRPr lang="ru-RU" dirty="0" smtClean="0"/>
          </a:p>
          <a:p>
            <a:pPr algn="ctr"/>
            <a:r>
              <a:rPr lang="ru-RU" dirty="0" smtClean="0"/>
              <a:t>Лечение депрессии осуществляют </a:t>
            </a:r>
            <a:r>
              <a:rPr lang="ru-RU" dirty="0" smtClean="0">
                <a:hlinkClick r:id="rId6"/>
              </a:rPr>
              <a:t>психиатры</a:t>
            </a:r>
            <a:r>
              <a:rPr lang="ru-RU" dirty="0" smtClean="0"/>
              <a:t>, </a:t>
            </a:r>
            <a:r>
              <a:rPr lang="ru-RU" dirty="0" smtClean="0">
                <a:hlinkClick r:id="rId7"/>
              </a:rPr>
              <a:t>психотерапевты</a:t>
            </a:r>
            <a:r>
              <a:rPr lang="ru-RU" dirty="0" smtClean="0"/>
              <a:t>.  </a:t>
            </a:r>
          </a:p>
          <a:p>
            <a:pPr algn="ctr"/>
            <a:r>
              <a:rPr lang="ru-RU" dirty="0" smtClean="0"/>
              <a:t>Клинические </a:t>
            </a:r>
            <a:r>
              <a:rPr lang="ru-RU" dirty="0" smtClean="0">
                <a:hlinkClick r:id="rId8"/>
              </a:rPr>
              <a:t>психологи</a:t>
            </a:r>
            <a:r>
              <a:rPr lang="ru-RU" dirty="0" smtClean="0"/>
              <a:t> проводят психологическое консультирование.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Распространенность депрессии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900" dirty="0" smtClean="0"/>
              <a:t>Примерно в 90% случаев причиной развития аффективного расстройства становится острая психологическая травма или </a:t>
            </a:r>
            <a:r>
              <a:rPr lang="ru-RU" sz="1900" dirty="0" smtClean="0">
                <a:hlinkClick r:id="rId2"/>
              </a:rPr>
              <a:t>хронический стресс</a:t>
            </a:r>
            <a:r>
              <a:rPr lang="ru-RU" sz="1900" dirty="0" smtClean="0"/>
              <a:t>: развод, смерть или тяжелая болезнь близкого человека, инвалидность или тяжелой болезнью самого человека, увольнение, конфликты на работе, выход на пенсию, резкое падение уровня материального обеспечения, переезд и т. п.</a:t>
            </a:r>
          </a:p>
          <a:p>
            <a:pPr fontAlgn="base"/>
            <a:r>
              <a:rPr lang="ru-RU" sz="1900" dirty="0" smtClean="0"/>
              <a:t>В отдельных случаях депрессии возникают «на волне успеха», при достижении важной цели. </a:t>
            </a:r>
          </a:p>
          <a:p>
            <a:pPr fontAlgn="base"/>
            <a:endParaRPr lang="ru-RU" sz="1900" dirty="0" smtClean="0"/>
          </a:p>
          <a:p>
            <a:pPr fontAlgn="base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ДЕПРЕССИИ</a:t>
            </a:r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071943"/>
            <a:ext cx="657229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196752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ДЕПРЕССИИ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8 914 800 54 96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/>
              <a:t>ТЕЛЕФОН  ДОВЕРИЯ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40-14-83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8 800 2000 122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Кризисная служба Забайкальского края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Победишь.ру</a:t>
            </a: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pobedish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Избери 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жизнь –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nosuicid.ru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Твоя территория – </a:t>
            </a:r>
            <a:r>
              <a:rPr lang="ru-RU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твоятерритория.онлайн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Кризисный центр –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crisis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center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mya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Всемирная организация здравоохранения - </a:t>
            </a:r>
            <a:r>
              <a:rPr lang="en-US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who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lang="en-US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int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Полезные ресурсы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B21E2C-0754-43C0-9E2D-E40B119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633491"/>
            <a:ext cx="6447501" cy="4678532"/>
          </a:xfrm>
        </p:spPr>
        <p:txBody>
          <a:bodyPr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ощущение беспокойства и тревоги без конкретной причины;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навязчивые мысли;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злость и раздражение, приводящие к конфликтам;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нервное напряжение;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желание остаться в одиночестве, закрывшись ото всех;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или наоборот — чувство одиночества и покинутости;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нет радости за свои успехи;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снижение концентрации внимания и ухудшение памяти;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ощущение, что времени катастрофически не хватает даже на самые важные дела.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КСТАТИ! 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Чем дольше человек находится в состоянии стресса, тем сильнее это отражается на здоровье и физическом самочувствии.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958C9B-95F7-4D0B-93CC-E6B3ACA1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Основные признаки, которые должны стать «тревожными звоночками».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4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4B4015-D352-4E7E-B073-FA138E01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580225"/>
            <a:ext cx="6447501" cy="5051394"/>
          </a:xfr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нарушение аппетита;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бессонница;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усиленная потливость;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аллергические реакции, которых раньше не возникало;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головные боли;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проблемы с пищеварением;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тошнота и головокружение;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резкое снижение или набор веса;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уменьшение сексуального желания;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  <a:ea typeface="+mn-ea"/>
                <a:cs typeface="+mn-cs"/>
              </a:rPr>
              <a:t>подергивание мышц.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ВАЖНО!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у вас 1-2 симптома, то преодолеть стресс самостоятельно будет не очень сложно. А вот когда симптомов много, нужно срочно браться за своё здоровье.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22439-78F4-41F1-A27F-C47CC07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У каждого это проявляется по-разному. список наиболее распространенных проблем: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8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B2E736-E2A8-4CFE-8A70-B05B2D2C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160589"/>
            <a:ext cx="6447501" cy="4426642"/>
          </a:xfrm>
        </p:spPr>
        <p:txBody>
          <a:bodyPr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Тревога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это начальный этап, когда организм мобилизует все силы, чтобы стравиться с напряжением. Повышается уровень адреналина в крови.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Сопротивление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наступает, если влияние стресса длительное. Организм приспосабливается к новому ритму жизни и вынужден снижать активность всех физиологических процессов.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Истощение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— когда в организме заканчиваются ресурсы, его защитные механизмы прекращают работу. Они просто не стравляются. На этой стадии невозможно побороть стресс самостоятельно. Необходима консультация специалиста и выбор подходящего лечения.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B3E25-3E06-4DA8-8F2F-A8169616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Кстати, в развитии стресса ученые выделяют три стадии:</a:t>
            </a:r>
            <a: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230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210657B-17F9-4EB9-8DD0-782BF1317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913" y="1"/>
            <a:ext cx="8631575" cy="6620379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DDFAAF-B8A1-495A-93FD-6DA66DBD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0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9F191C-E37F-4C78-A287-3A78E22C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Подумайте о проблеме.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Если у вас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существует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проблема, которая вас тревожит, подумайте о ней. Ведь вы все равно не сможете полностью выбросить из головы ненужные мысли.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СОВЕТ!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Спросите себя: «Что самое плохое может произойти?» Честно ответьте на вопрос. А затем разберите варианты ответа.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Кто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то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будет недоволен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даст критическую оценку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? Или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entury Schoolbook"/>
              </a:rPr>
              <a:t>вам нужно будет заплатить штраф?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Или руководитель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накричит на вас за промах в работе?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Ну и что с того? Это хоть и неприятно, но точно не стоит ваших нервов. В любом из этих случаев ваша жизнь кардинально не изменится. Все эти проблемы решаемы. Разве стоит из-за них накручивать себе и портить тем самым вечер?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095FDE-CCE9-458E-932D-DB2860BD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700" b="1" i="0" u="none" strike="noStrike" kern="1200" cap="small" spc="0" normalizeH="0" baseline="0" noProof="0" dirty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Как снять напряжение после тяжелого дня?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437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E7BC4C-F923-4C1C-9A7E-353CC2FC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Наверное, вы сейчас подумаете: ну я же не умею рисовать, от слова СОВСЕМ. Однако это не повод для сомнений.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КСТАТИ!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 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А что это значит? Правильно, левое полушарие (которое бесконечно анализирует проблемы и ситуации), наконец, успокоится и временно передаст бразды правому полушарию мозга.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Значит, вы сможете отключиться от проблем, противостоять стрессу и устроить себе маленький праздник.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73C0A0-2D9E-41A4-908F-2471BED5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Рисование.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CE15BC-83ED-460E-AB37-EC62C4C09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328592" cy="1728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0ADE8D-A1F3-44BD-963F-2AD4C31A21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509120"/>
            <a:ext cx="6696744" cy="2348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46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9C1E0E04-7FCB-4544-9B96-5736FE00D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406794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6BEB6C-1CD1-4087-ADF9-D4FEC0C9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4536504" cy="6597352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latin typeface="Helvetica Neue"/>
              </a:rPr>
              <a:t>Задумайтесь над тем, какая проблема беспокоит вас в данный момент сильнее всего. Не делите проблемы на крупные или мелкие. Помните, что жизненные ситуации бывают только 2-х видов: те, которые вас цепляют за живое, и те, к которым вы остаетесь равнодушными.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  <a:effectLst/>
              </a:rPr>
              <a:t>Вас могут тревожить: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ваше состояние здоровья;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конфликт с родственником или близким человеком;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сложное финансовое положение;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трудности на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работе, в учебном заведении;</a:t>
            </a: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неудачная личная жизнь и т. д.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891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852</TotalTime>
  <Words>1112</Words>
  <Application>Microsoft Office PowerPoint</Application>
  <PresentationFormat>Экран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    </vt:lpstr>
      <vt:lpstr>Слайд 2</vt:lpstr>
      <vt:lpstr>Основные признаки, которые должны стать «тревожными звоночками».</vt:lpstr>
      <vt:lpstr>У каждого это проявляется по-разному. список наиболее распространенных проблем:</vt:lpstr>
      <vt:lpstr>Кстати, в развитии стресса ученые выделяют три стадии: </vt:lpstr>
      <vt:lpstr>Слайд 6</vt:lpstr>
      <vt:lpstr>Как снять напряжение после тяжелого дня?</vt:lpstr>
      <vt:lpstr>Рисование. </vt:lpstr>
      <vt:lpstr>Задумайтесь над тем, какая проблема беспокоит вас в данный момент сильнее всего. Не делите проблемы на крупные или мелкие. Помните, что жизненные ситуации бывают только 2-х видов: те, которые вас цепляют за живое, и те, к которым вы остаетесь равнодушными.  Вас могут тревожить: ваше состояние здоровья; конфликт с родственником или близким человеком; сложное финансовое положение; трудности на работе, в учебном заведении; неудачная личная жизнь и т. д.  </vt:lpstr>
      <vt:lpstr>Шаг 2. Оценка уровня напряжения Чтобы оценить уровень напряжения, вам необходимо сфокусироваться на разнице между эмоциями, которые: вы испытываете в момент обдумывания проблемы; вы ощутите, когда проблема разрешится. Дышите медленно и глубоко, постепенно погружаясь в некое подобие транса. В таком состоянии вам будет легче определить уровень напряжения.  Шаг 3. Выплеск эмоций на бумагу А теперь возьмите ручку, лист бумаги и начинайте, не задумываясь ни о чем постороннем, быстро и резко рисовать линии. Они должны покрыть всю площадь листа, как будто вы заявляете всему миру свои права на существование и все самое лучшее. Нет абсолютно никаких ограничений! Вы можете рисовать так, как этого требует душа. Линии, которые вы нарисовали, станут основой для создания новых нейронных связей.  </vt:lpstr>
      <vt:lpstr>Шаг 4. Округление острых углов Внимательно рассмотрите свой рисунок, отмечая все круги и острые углы. Угол является символом конфликта. Другими словами, это ваш вопрос. А круг представляет собой нечто целостное. Он является ответом. Чтобы решить проблему, вам надо скруглить все углы, нарисованные вами.  </vt:lpstr>
      <vt:lpstr>Шаг 5. Интеграция рисунка Теперь вам необходимо объединить внутренние полости рисунка. Закрасьте те области рисунка, которые вызывают у вас позитивные эмоции. Используйте один цвет или несколько в зависимости от вашего желания. Делайте это не задумываясь, абсолютно спонтанно. Затем сделайте так, чтобы фигура, получившаяся из закрашенных областей рисунка, полностью слилась с фоном. Это действие направлено на: выравнивание уровня напряжения; изменение неэффективного поведенческого шаблона; решение беспокоящей проблемы. Фигура должна не только слиться с фоном, но как бы потеряться в нем. Почувствовали прилив энергии и дополнительный заряд бодрости? Значит, вы все делаете правильно! Вы уже понимаете, как надо решать вашу проблему.  </vt:lpstr>
      <vt:lpstr>Слайд 13</vt:lpstr>
      <vt:lpstr>Прогулка. </vt:lpstr>
      <vt:lpstr>Развитие необходимых навыков</vt:lpstr>
      <vt:lpstr>Недостаток времени. </vt:lpstr>
      <vt:lpstr>Условия труда. </vt:lpstr>
      <vt:lpstr>Ответственность. </vt:lpstr>
      <vt:lpstr>освойте техники расслабления и снятия стресса, позволяющие восстановить работу мозга.</vt:lpstr>
      <vt:lpstr>Сделайте с утра следующие противострессовые упражнения.  </vt:lpstr>
      <vt:lpstr>Упражнение «Резкий выдох сидя“ </vt:lpstr>
      <vt:lpstr>Острые стрессовые реакции</vt:lpstr>
      <vt:lpstr>   Депрессия – психическое расстройство, проявляющееся  устойчивым снижением настроения, двигательной заторможенностью   нарушением мышления. </vt:lpstr>
      <vt:lpstr>Распространенность депрессии</vt:lpstr>
      <vt:lpstr>ПРИЧИНЫ ДЕПРЕССИИ</vt:lpstr>
      <vt:lpstr>ПРОФИЛАКТИКА ДЕПРЕССИИ</vt:lpstr>
      <vt:lpstr>Кризисная служба Забайкальского края</vt:lpstr>
      <vt:lpstr>Полезные ресурсы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детского и подросткового суицидального поведения.</dc:title>
  <dc:creator>Sam</dc:creator>
  <cp:lastModifiedBy>Shaposhnikova</cp:lastModifiedBy>
  <cp:revision>60</cp:revision>
  <dcterms:created xsi:type="dcterms:W3CDTF">2019-04-09T10:35:46Z</dcterms:created>
  <dcterms:modified xsi:type="dcterms:W3CDTF">2024-02-06T04:07:44Z</dcterms:modified>
</cp:coreProperties>
</file>